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63"/>
  </p:notesMasterIdLst>
  <p:sldIdLst>
    <p:sldId id="257" r:id="rId6"/>
    <p:sldId id="268" r:id="rId7"/>
    <p:sldId id="331" r:id="rId8"/>
    <p:sldId id="369" r:id="rId9"/>
    <p:sldId id="339" r:id="rId10"/>
    <p:sldId id="273" r:id="rId11"/>
    <p:sldId id="341" r:id="rId12"/>
    <p:sldId id="385" r:id="rId13"/>
    <p:sldId id="370" r:id="rId14"/>
    <p:sldId id="347" r:id="rId15"/>
    <p:sldId id="386" r:id="rId16"/>
    <p:sldId id="371" r:id="rId17"/>
    <p:sldId id="424" r:id="rId18"/>
    <p:sldId id="432" r:id="rId19"/>
    <p:sldId id="423" r:id="rId20"/>
    <p:sldId id="425" r:id="rId21"/>
    <p:sldId id="426" r:id="rId22"/>
    <p:sldId id="375" r:id="rId23"/>
    <p:sldId id="427" r:id="rId24"/>
    <p:sldId id="376" r:id="rId25"/>
    <p:sldId id="431" r:id="rId26"/>
    <p:sldId id="379" r:id="rId27"/>
    <p:sldId id="382" r:id="rId28"/>
    <p:sldId id="383" r:id="rId29"/>
    <p:sldId id="422" r:id="rId30"/>
    <p:sldId id="291" r:id="rId31"/>
    <p:sldId id="384" r:id="rId32"/>
    <p:sldId id="387" r:id="rId33"/>
    <p:sldId id="388" r:id="rId34"/>
    <p:sldId id="389" r:id="rId35"/>
    <p:sldId id="391" r:id="rId36"/>
    <p:sldId id="392" r:id="rId37"/>
    <p:sldId id="394" r:id="rId38"/>
    <p:sldId id="396" r:id="rId39"/>
    <p:sldId id="433" r:id="rId40"/>
    <p:sldId id="400" r:id="rId41"/>
    <p:sldId id="401" r:id="rId42"/>
    <p:sldId id="403" r:id="rId43"/>
    <p:sldId id="404" r:id="rId44"/>
    <p:sldId id="428" r:id="rId45"/>
    <p:sldId id="430" r:id="rId46"/>
    <p:sldId id="406" r:id="rId47"/>
    <p:sldId id="407" r:id="rId48"/>
    <p:sldId id="408" r:id="rId49"/>
    <p:sldId id="409" r:id="rId50"/>
    <p:sldId id="411" r:id="rId51"/>
    <p:sldId id="415" r:id="rId52"/>
    <p:sldId id="413" r:id="rId53"/>
    <p:sldId id="414" r:id="rId54"/>
    <p:sldId id="416" r:id="rId55"/>
    <p:sldId id="417" r:id="rId56"/>
    <p:sldId id="418" r:id="rId57"/>
    <p:sldId id="419" r:id="rId58"/>
    <p:sldId id="420" r:id="rId59"/>
    <p:sldId id="324" r:id="rId60"/>
    <p:sldId id="329" r:id="rId61"/>
    <p:sldId id="325" r:id="rId6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77CF"/>
    <a:srgbClr val="1C00FF"/>
    <a:srgbClr val="983466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B64C7-B398-D84C-8A0D-4D2800188814}" v="3" dt="2025-03-14T12:40:29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3562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14/03/2025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21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78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95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40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14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15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59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877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8046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381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664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337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43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46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2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18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93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51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2435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216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3189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280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3458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26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769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869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0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759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979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2691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538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8661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925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645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924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9810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769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5986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6592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2722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760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126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8016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44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47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63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2722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7522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281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092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29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08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10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57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aptoe.files.wordpress.com/2014/01/cantril_ladder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tandaard.be/cnt/dmf20140114_00928197" TargetMode="External"/><Relationship Id="rId5" Type="http://schemas.openxmlformats.org/officeDocument/2006/relationships/hyperlink" Target="http://www.demorgen.be/dm/nl/993/Gezondheid/article/detail/1773761/2014/01/14/Gelukkiger-met-kinderen-Dat-blijkt-tegen-te-vallen.dhtml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3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47547" y="4471988"/>
            <a:ext cx="4120566" cy="1146760"/>
          </a:xfrm>
        </p:spPr>
        <p:txBody>
          <a:bodyPr/>
          <a:lstStyle/>
          <a:p>
            <a:pPr algn="l"/>
            <a:r>
              <a:rPr lang="nl-BE" i="1" dirty="0"/>
              <a:t>Correlaties</a:t>
            </a:r>
          </a:p>
          <a:p>
            <a:pPr algn="l"/>
            <a:r>
              <a:rPr lang="nl-BE" i="1" dirty="0" err="1"/>
              <a:t>Bivariate</a:t>
            </a:r>
            <a:r>
              <a:rPr lang="nl-BE" i="1" dirty="0"/>
              <a:t> regressieanalyse</a:t>
            </a:r>
          </a:p>
          <a:p>
            <a:pPr algn="l"/>
            <a:r>
              <a:rPr lang="nl-BE" dirty="0"/>
              <a:t>										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D495D-3CFC-EA43-9324-D0FFDC4B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Richting en sterkte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E470E6A-432E-6042-BD80-71E6ED1A3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39C54AC3-7589-FE4E-B5E0-61B2EC4C7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63797"/>
              </p:ext>
            </p:extLst>
          </p:nvPr>
        </p:nvGraphicFramePr>
        <p:xfrm>
          <a:off x="759656" y="1463011"/>
          <a:ext cx="10072464" cy="47742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57488">
                  <a:extLst>
                    <a:ext uri="{9D8B030D-6E8A-4147-A177-3AD203B41FA5}">
                      <a16:colId xmlns:a16="http://schemas.microsoft.com/office/drawing/2014/main" val="976692534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2217107128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1970142878"/>
                    </a:ext>
                  </a:extLst>
                </a:gridCol>
              </a:tblGrid>
              <a:tr h="507902">
                <a:tc>
                  <a:txBody>
                    <a:bodyPr/>
                    <a:lstStyle/>
                    <a:p>
                      <a:endParaRPr lang="nl-BE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Positieve verbanden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Negatieve verbanden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963437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91489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Onvolmaakte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07437"/>
                  </a:ext>
                </a:extLst>
              </a:tr>
            </a:tbl>
          </a:graphicData>
        </a:graphic>
      </p:graphicFrame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9E2BEE-1D40-2643-B898-080924545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52710"/>
          <a:stretch/>
        </p:blipFill>
        <p:spPr bwMode="auto">
          <a:xfrm>
            <a:off x="4555844" y="2030828"/>
            <a:ext cx="2211564" cy="21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32615C-3018-5C4E-80AF-570CD439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0" t="18957"/>
          <a:stretch/>
        </p:blipFill>
        <p:spPr bwMode="auto">
          <a:xfrm>
            <a:off x="7891978" y="2030136"/>
            <a:ext cx="2408150" cy="21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D85B9D5-1B77-F54F-9D65-48CBE5426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940"/>
          <a:stretch/>
        </p:blipFill>
        <p:spPr bwMode="auto">
          <a:xfrm>
            <a:off x="7906046" y="4119945"/>
            <a:ext cx="241631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4A7C2EE-3C58-714C-BBB2-DB8FD018C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0" r="54237"/>
          <a:stretch/>
        </p:blipFill>
        <p:spPr bwMode="auto">
          <a:xfrm>
            <a:off x="4555844" y="4105877"/>
            <a:ext cx="221156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1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Sterkte? Richting? 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500A4-E815-3641-AB9C-2A07D80C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Kengetallen voor zowel sterkte als richting:</a:t>
            </a:r>
          </a:p>
          <a:p>
            <a:pPr lvl="1"/>
            <a:r>
              <a:rPr lang="nl-BE" altLang="nl-BE" dirty="0"/>
              <a:t>Covariantie</a:t>
            </a:r>
          </a:p>
          <a:p>
            <a:pPr lvl="1"/>
            <a:r>
              <a:rPr lang="nl-BE" altLang="nl-BE" dirty="0"/>
              <a:t>Pearson correlatie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A65603F-57CB-A440-B9D8-E2D0F93C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420822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932EF4C-173A-F77F-1F79-4FD0EF6ED85D}"/>
              </a:ext>
            </a:extLst>
          </p:cNvPr>
          <p:cNvSpPr txBox="1"/>
          <p:nvPr/>
        </p:nvSpPr>
        <p:spPr>
          <a:xfrm>
            <a:off x="1681318" y="2519015"/>
            <a:ext cx="2610466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NL" b="1" i="1" dirty="0">
                <a:solidFill>
                  <a:srgbClr val="00B05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Som van kruisproducten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8082C8-E45E-14CB-F7B7-ED20A4877498}"/>
              </a:ext>
            </a:extLst>
          </p:cNvPr>
          <p:cNvSpPr/>
          <p:nvPr/>
        </p:nvSpPr>
        <p:spPr bwMode="auto">
          <a:xfrm>
            <a:off x="1809135" y="2912012"/>
            <a:ext cx="2212736" cy="78491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NL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9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2499AB5-BDC1-5525-A745-D3705C603B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90BB1C-8173-F203-DF37-C584891CB291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54882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8ADA04CF-DBAC-915C-8CD1-3AC479AE37EB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84ED304-493B-9CDC-4587-49746566E223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64736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4644190"/>
            <a:ext cx="54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22893" y="4017734"/>
            <a:ext cx="0" cy="612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38CCEE-F645-4F91-B667-15170225F4C0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BAAE477-F35D-48D4-95CC-B6C95061D9EA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CE8A4264-3B4D-1C6B-33E5-023D893F0AAD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BEBD3EF-1652-B81A-FD8B-AAF26C72EF2A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244521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23103"/>
              </p:ext>
            </p:extLst>
          </p:nvPr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80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9C7F9DD8-C4E7-E74A-A2B6-BD1784C3D5A4}"/>
              </a:ext>
            </a:extLst>
          </p:cNvPr>
          <p:cNvSpPr/>
          <p:nvPr/>
        </p:nvSpPr>
        <p:spPr bwMode="auto">
          <a:xfrm>
            <a:off x="9340948" y="4979963"/>
            <a:ext cx="745587" cy="5064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-29693" b="-29693"/>
          <a:stretch/>
        </p:blipFill>
        <p:spPr>
          <a:xfrm>
            <a:off x="9005909" y="1378339"/>
            <a:ext cx="1674000" cy="1672263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Te      ugblik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Correlaties</a:t>
            </a:r>
            <a:endParaRPr lang="en-BE" dirty="0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-14549" b="-14549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20482" name="Picture 2" descr="Afbeeldingsresultaat voor R">
            <a:extLst>
              <a:ext uri="{FF2B5EF4-FFF2-40B4-BE49-F238E27FC236}">
                <a16:creationId xmlns:a16="http://schemas.microsoft.com/office/drawing/2014/main" id="{83C2D785-B42D-A54C-8BF1-7CD9CB24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10" y="3761031"/>
            <a:ext cx="299404" cy="2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6DF13A8-96A9-EF4F-8A81-7116123993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920457"/>
              </p:ext>
            </p:extLst>
          </p:nvPr>
        </p:nvGraphicFramePr>
        <p:xfrm>
          <a:off x="9326879" y="578508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578508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12" y="1377133"/>
            <a:ext cx="9928083" cy="3903857"/>
          </a:xfrm>
          <a:prstGeom prst="rect">
            <a:avLst/>
          </a:prstGeom>
        </p:spPr>
      </p:pic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1FE53BFB-7B12-9E45-9E70-3A00A13F51A4}"/>
              </a:ext>
            </a:extLst>
          </p:cNvPr>
          <p:cNvSpPr/>
          <p:nvPr/>
        </p:nvSpPr>
        <p:spPr bwMode="auto">
          <a:xfrm>
            <a:off x="8078333" y="4181856"/>
            <a:ext cx="3852672" cy="1694689"/>
          </a:xfrm>
          <a:prstGeom prst="cloudCallout">
            <a:avLst>
              <a:gd name="adj1" fmla="val -60390"/>
              <a:gd name="adj2" fmla="val -18786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8972B9-0ADD-D445-972F-778DFC24F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1119" y="4780900"/>
            <a:ext cx="2913667" cy="333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cor.test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(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x,y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6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26879" y="578508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578508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8" y="1377134"/>
            <a:ext cx="9928083" cy="390385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78B405F-2811-4EB8-851F-CC60B2CA1983}"/>
              </a:ext>
            </a:extLst>
          </p:cNvPr>
          <p:cNvSpPr/>
          <p:nvPr/>
        </p:nvSpPr>
        <p:spPr bwMode="auto">
          <a:xfrm>
            <a:off x="709112" y="3010487"/>
            <a:ext cx="6509835" cy="323556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6E33263-523E-4180-839C-9F27D88E663F}"/>
              </a:ext>
            </a:extLst>
          </p:cNvPr>
          <p:cNvSpPr txBox="1"/>
          <p:nvPr/>
        </p:nvSpPr>
        <p:spPr>
          <a:xfrm>
            <a:off x="9352672" y="2671397"/>
            <a:ext cx="2822917" cy="64638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Statistische significantie</a:t>
            </a:r>
          </a:p>
          <a:p>
            <a:pPr algn="l"/>
            <a:r>
              <a:rPr lang="nl-BE" sz="2000" i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is de nulhypothese?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351F851-1421-4952-9EE6-19AC4692E03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18947" y="3172264"/>
            <a:ext cx="210793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8620F86B-4009-4570-95D1-2BA961ED0B2D}"/>
              </a:ext>
            </a:extLst>
          </p:cNvPr>
          <p:cNvSpPr/>
          <p:nvPr/>
        </p:nvSpPr>
        <p:spPr bwMode="auto">
          <a:xfrm>
            <a:off x="709112" y="4208889"/>
            <a:ext cx="2792077" cy="953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9657F87-CC2C-4826-BE75-1411D5FBDFF0}"/>
              </a:ext>
            </a:extLst>
          </p:cNvPr>
          <p:cNvSpPr txBox="1"/>
          <p:nvPr/>
        </p:nvSpPr>
        <p:spPr>
          <a:xfrm>
            <a:off x="9392532" y="4510305"/>
            <a:ext cx="2743199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Correlatie </a:t>
            </a:r>
          </a:p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(steekproefwaarde)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551221EF-CC99-45E0-A21C-122FBF4984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01189" y="4685865"/>
            <a:ext cx="58256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8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53A5F-9565-1241-B91B-75CA015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effectgrootte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A736900-0473-B944-BD95-E00AB303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8437C2-F9CB-9C49-A3E0-079D9C7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/>
              <a:t>Wanneer is een correlatie </a:t>
            </a:r>
            <a:r>
              <a:rPr lang="nl-BE" altLang="nl-NL" dirty="0"/>
              <a:t>“</a:t>
            </a:r>
            <a:r>
              <a:rPr lang="nl-BE" altLang="nl-BE" dirty="0"/>
              <a:t>groot</a:t>
            </a:r>
            <a:r>
              <a:rPr lang="nl-BE" altLang="nl-NL" dirty="0"/>
              <a:t>”</a:t>
            </a:r>
            <a:r>
              <a:rPr lang="nl-BE" altLang="nl-BE" dirty="0"/>
              <a:t>?</a:t>
            </a:r>
          </a:p>
          <a:p>
            <a:r>
              <a:rPr lang="nl-BE" altLang="nl-BE" dirty="0"/>
              <a:t>2 werkwijzen:</a:t>
            </a:r>
          </a:p>
          <a:p>
            <a:pPr lvl="1"/>
            <a:r>
              <a:rPr lang="nl-BE" altLang="nl-BE" dirty="0"/>
              <a:t>Kwadraat van correlatie = % gemeenschappelijke variantie</a:t>
            </a:r>
          </a:p>
          <a:p>
            <a:pPr lvl="1"/>
            <a:r>
              <a:rPr lang="nl-BE" altLang="nl-BE" dirty="0"/>
              <a:t>Vuistregel van Cohen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84D4D-E95B-C348-8E73-83D91DD1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55" y="3532358"/>
            <a:ext cx="6119812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65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AD518-FAD0-6F46-85A8-9508007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in R  </a:t>
            </a:r>
            <a:r>
              <a:rPr lang="nl-BE" sz="2400" dirty="0"/>
              <a:t>(OLP2 functies)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4A953D-9B3F-8244-A004-DCA3DB96B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699817-B00A-5F4D-A608-12186F1A0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err="1"/>
              <a:t>Functie</a:t>
            </a:r>
            <a:r>
              <a:rPr lang="en-GB" altLang="nl-BE" dirty="0"/>
              <a:t> </a:t>
            </a:r>
            <a:r>
              <a:rPr lang="en-GB" alt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cor.prob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/>
            <a:r>
              <a:rPr lang="en-GB" altLang="nl-BE" dirty="0"/>
              <a:t>“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altLang="nl-BE" dirty="0"/>
              <a:t>”:  </a:t>
            </a:r>
            <a:r>
              <a:rPr lang="en-GB" altLang="nl-BE" dirty="0" err="1"/>
              <a:t>datamatrix</a:t>
            </a:r>
            <a:r>
              <a:rPr lang="en-GB" altLang="nl-BE" dirty="0"/>
              <a:t> met </a:t>
            </a:r>
            <a:r>
              <a:rPr lang="en-GB" altLang="nl-BE" dirty="0" err="1"/>
              <a:t>enkel</a:t>
            </a:r>
            <a:r>
              <a:rPr lang="en-GB" altLang="nl-BE" dirty="0"/>
              <a:t> </a:t>
            </a:r>
            <a:r>
              <a:rPr lang="en-GB" altLang="nl-BE" dirty="0" err="1"/>
              <a:t>kwantitatieve</a:t>
            </a:r>
            <a:r>
              <a:rPr lang="en-GB" altLang="nl-BE" dirty="0"/>
              <a:t> </a:t>
            </a:r>
            <a:r>
              <a:rPr lang="en-GB" altLang="nl-BE" dirty="0" err="1"/>
              <a:t>variabelen</a:t>
            </a:r>
            <a:endParaRPr lang="en-GB" altLang="nl-BE" dirty="0"/>
          </a:p>
          <a:p>
            <a:pPr lvl="1"/>
            <a:r>
              <a:rPr lang="nl-BE" altLang="nl-BE" dirty="0"/>
              <a:t>Indien nodig, nieuwe datamatrix maken</a:t>
            </a: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data.frame(StatistiekB$Autonome_mot,  StatistiekB$Interesse,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StatistiekB$Faalangst)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StatistiekB[ ,c(5:7)]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cor.prob(StatB_cor_data)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Autonome_mot     Faalangst    Interesse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   1.0000000  0.0002228599 3.976204e-06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Faalangst      -0.1936622  1.0000000000 8.121358e-02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   0.2413539 -0.0905249432 1.000000e+00</a:t>
            </a: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33F052FA-511E-A847-A2EF-D82D0EEE71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1804" y="5133007"/>
            <a:ext cx="4754072" cy="794947"/>
          </a:xfrm>
          <a:prstGeom prst="line">
            <a:avLst/>
          </a:prstGeom>
          <a:noFill/>
          <a:ln w="38100" cap="rnd">
            <a:solidFill>
              <a:srgbClr val="7E002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Up Arrow Callout 14">
            <a:extLst>
              <a:ext uri="{FF2B5EF4-FFF2-40B4-BE49-F238E27FC236}">
                <a16:creationId xmlns:a16="http://schemas.microsoft.com/office/drawing/2014/main" id="{A84BC6F0-626D-2842-92D7-4DB6A64C3091}"/>
              </a:ext>
            </a:extLst>
          </p:cNvPr>
          <p:cNvSpPr/>
          <p:nvPr/>
        </p:nvSpPr>
        <p:spPr bwMode="auto">
          <a:xfrm>
            <a:off x="3756074" y="5966103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correlaties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8" name="Up Arrow Callout 14">
            <a:extLst>
              <a:ext uri="{FF2B5EF4-FFF2-40B4-BE49-F238E27FC236}">
                <a16:creationId xmlns:a16="http://schemas.microsoft.com/office/drawing/2014/main" id="{687DAB7F-2B10-EC47-BEB4-E097101B2177}"/>
              </a:ext>
            </a:extLst>
          </p:cNvPr>
          <p:cNvSpPr/>
          <p:nvPr/>
        </p:nvSpPr>
        <p:spPr bwMode="auto">
          <a:xfrm rot="16200000">
            <a:off x="7596758" y="5024058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p-waardes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EE8C5D3-534F-034C-9C1D-2B90FEC6AD64}"/>
              </a:ext>
            </a:extLst>
          </p:cNvPr>
          <p:cNvSpPr txBox="1"/>
          <p:nvPr/>
        </p:nvSpPr>
        <p:spPr>
          <a:xfrm>
            <a:off x="9573126" y="5264275"/>
            <a:ext cx="3596859" cy="2783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FontTx/>
              <a:buNone/>
            </a:pPr>
            <a:endParaRPr lang="nl-BE" sz="1100" dirty="0">
              <a:solidFill>
                <a:srgbClr val="0000FF"/>
              </a:solidFill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1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03C4D-5981-6040-A360-47CCEE3F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plotten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955A6E3-742F-8E46-B9F6-3EC7B4739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CB2AFD-33D7-3444-865D-54BD4C1E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3" b="6527"/>
          <a:stretch/>
        </p:blipFill>
        <p:spPr>
          <a:xfrm>
            <a:off x="2426429" y="1577010"/>
            <a:ext cx="8726408" cy="466027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2D8443-D86E-5E43-B4B7-99D701E3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plot(StatB_cor_data)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981520C-087D-B147-BE5E-75CE93460119}"/>
              </a:ext>
            </a:extLst>
          </p:cNvPr>
          <p:cNvSpPr txBox="1"/>
          <p:nvPr/>
        </p:nvSpPr>
        <p:spPr>
          <a:xfrm>
            <a:off x="3179303" y="4285295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-0.19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BF42324-EF0C-104E-8754-537BB5FB43DC}"/>
              </a:ext>
            </a:extLst>
          </p:cNvPr>
          <p:cNvSpPr txBox="1"/>
          <p:nvPr/>
        </p:nvSpPr>
        <p:spPr>
          <a:xfrm>
            <a:off x="3191024" y="5632476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0.24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B138BF9-8508-1745-B4CA-2A303E975236}"/>
              </a:ext>
            </a:extLst>
          </p:cNvPr>
          <p:cNvSpPr txBox="1"/>
          <p:nvPr/>
        </p:nvSpPr>
        <p:spPr>
          <a:xfrm>
            <a:off x="5666940" y="5619383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-0.09</a:t>
            </a:r>
          </a:p>
        </p:txBody>
      </p:sp>
    </p:spTree>
    <p:extLst>
      <p:ext uri="{BB962C8B-B14F-4D97-AF65-F5344CB8AC3E}">
        <p14:creationId xmlns:p14="http://schemas.microsoft.com/office/powerpoint/2010/main" val="335075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Correlaties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Correlatie</a:t>
            </a:r>
          </a:p>
          <a:p>
            <a:r>
              <a:rPr lang="nl-BE" dirty="0"/>
              <a:t>Statistische significantie?</a:t>
            </a:r>
          </a:p>
          <a:p>
            <a:r>
              <a:rPr lang="nl-BE" dirty="0"/>
              <a:t> Effectgrootte? (</a:t>
            </a:r>
            <a:r>
              <a:rPr lang="nl-BE" i="1" dirty="0"/>
              <a:t>r</a:t>
            </a:r>
            <a:r>
              <a:rPr lang="nl-BE" dirty="0"/>
              <a:t>)</a:t>
            </a:r>
          </a:p>
          <a:p>
            <a:r>
              <a:rPr lang="nl-BE" dirty="0"/>
              <a:t>(Visualisatie a.d.h.v. scatterplot)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0528" b="-20528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417949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Heeft autonome motivatie </a:t>
            </a:r>
            <a:r>
              <a:rPr lang="nl-BE" sz="2000" dirty="0"/>
              <a:t>(Schaalscore ‘Autonome_mot’)</a:t>
            </a:r>
            <a:r>
              <a:rPr lang="nl-BE" dirty="0"/>
              <a:t> een invloed op resultaten statistiek </a:t>
            </a:r>
            <a:r>
              <a:rPr lang="nl-BE" sz="2000" dirty="0"/>
              <a:t>(‘Resultaat’)</a:t>
            </a:r>
            <a:r>
              <a:rPr lang="nl-BE" dirty="0"/>
              <a:t>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529" y="3777787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781" y="3757149"/>
            <a:ext cx="2160588" cy="461963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39556" y="3980987"/>
            <a:ext cx="1512888" cy="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DFC60B-3645-8A44-A109-F33134D65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858499" y="1688514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2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Als 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elke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r>
              <a:rPr lang="nl-BE" altLang="nl-BE" b="0" dirty="0"/>
              <a:t> overeenkomt met </a:t>
            </a:r>
            <a:r>
              <a:rPr lang="nl-BE" altLang="nl-BE" dirty="0"/>
              <a:t>één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,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dan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is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 een functie van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br>
              <a:rPr lang="nl-BE" altLang="nl-BE" b="0" dirty="0"/>
            </a:br>
            <a:r>
              <a:rPr lang="nl-BE" altLang="nl-BE" b="0" dirty="0">
                <a:solidFill>
                  <a:schemeClr val="accent1"/>
                </a:solidFill>
              </a:rPr>
              <a:t>Y</a:t>
            </a:r>
            <a:r>
              <a:rPr lang="nl-BE" altLang="nl-BE" b="0" dirty="0"/>
              <a:t>=F(X)</a:t>
            </a:r>
          </a:p>
          <a:p>
            <a:endParaRPr lang="nl-BE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B1C2911-0F77-EB41-B199-B1A1610B4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827" y="5151304"/>
            <a:ext cx="720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rgbClr val="983466"/>
                </a:solidFill>
              </a:rPr>
              <a:t>X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8984EC6-F3E0-684E-9B8B-724C6670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564" y="5186229"/>
            <a:ext cx="7191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D134376B-9BA2-4841-885D-DA7AAE7D6F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6889" y="5629142"/>
            <a:ext cx="1800225" cy="0"/>
          </a:xfrm>
          <a:prstGeom prst="straightConnector1">
            <a:avLst/>
          </a:prstGeom>
          <a:noFill/>
          <a:ln w="12065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F8BB9785-4816-3F42-A774-107A828DF8F1}"/>
              </a:ext>
            </a:extLst>
          </p:cNvPr>
          <p:cNvSpPr txBox="1"/>
          <p:nvPr/>
        </p:nvSpPr>
        <p:spPr>
          <a:xfrm>
            <a:off x="2905479" y="4921117"/>
            <a:ext cx="17030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Onafhankelijke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A980BDB-8154-5F4D-9007-5F277E6EDF6C}"/>
              </a:ext>
            </a:extLst>
          </p:cNvPr>
          <p:cNvSpPr txBox="1"/>
          <p:nvPr/>
        </p:nvSpPr>
        <p:spPr>
          <a:xfrm>
            <a:off x="8054409" y="4890954"/>
            <a:ext cx="14270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Afhankelijke</a:t>
            </a:r>
          </a:p>
        </p:txBody>
      </p:sp>
    </p:spTree>
    <p:extLst>
      <p:ext uri="{BB962C8B-B14F-4D97-AF65-F5344CB8AC3E}">
        <p14:creationId xmlns:p14="http://schemas.microsoft.com/office/powerpoint/2010/main" val="18859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Te.   ugblik  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E9B265D6-B5C0-9345-BB62-156CF04B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6" y="740040"/>
            <a:ext cx="426725" cy="4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1DEC5E2-1B67-7544-8CB3-B9EC7198118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85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8A4D44DA-9037-D647-B7C3-75ED19171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64534"/>
              </p:ext>
            </p:extLst>
          </p:nvPr>
        </p:nvGraphicFramePr>
        <p:xfrm>
          <a:off x="9198130" y="1669515"/>
          <a:ext cx="219392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erkblad" r:id="rId3" imgW="2197100" imgH="4203700" progId="Excel.Sheet.8">
                  <p:embed/>
                </p:oleObj>
              </mc:Choice>
              <mc:Fallback>
                <p:oleObj name="Werkblad" r:id="rId3" imgW="2197100" imgH="4203700" progId="Excel.Sheet.8">
                  <p:embed/>
                  <p:pic>
                    <p:nvPicPr>
                      <p:cNvPr id="10" name="Object 2">
                        <a:extLst>
                          <a:ext uri="{FF2B5EF4-FFF2-40B4-BE49-F238E27FC236}">
                            <a16:creationId xmlns:a16="http://schemas.microsoft.com/office/drawing/2014/main" id="{8A4D44DA-9037-D647-B7C3-75ED19171B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8130" y="1669515"/>
                        <a:ext cx="2193925" cy="420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Pijl rechts 94">
            <a:extLst>
              <a:ext uri="{FF2B5EF4-FFF2-40B4-BE49-F238E27FC236}">
                <a16:creationId xmlns:a16="http://schemas.microsoft.com/office/drawing/2014/main" id="{AE09B836-DF64-3644-B135-8A272DB65247}"/>
              </a:ext>
            </a:extLst>
          </p:cNvPr>
          <p:cNvSpPr/>
          <p:nvPr/>
        </p:nvSpPr>
        <p:spPr bwMode="auto">
          <a:xfrm>
            <a:off x="7550890" y="3578555"/>
            <a:ext cx="1264980" cy="421482"/>
          </a:xfrm>
          <a:prstGeom prst="lef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4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4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  <p:sp>
        <p:nvSpPr>
          <p:cNvPr id="268" name="Rectangle 10">
            <a:extLst>
              <a:ext uri="{FF2B5EF4-FFF2-40B4-BE49-F238E27FC236}">
                <a16:creationId xmlns:a16="http://schemas.microsoft.com/office/drawing/2014/main" id="{7D655BD9-0B4B-EA46-8804-C47A3B689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/>
              <a:t>Waarde van </a:t>
            </a: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indien </a:t>
            </a:r>
            <a:r>
              <a:rPr lang="nl-BE" altLang="nl-BE" sz="2400" b="1" baseline="0" dirty="0">
                <a:solidFill>
                  <a:srgbClr val="983466"/>
                </a:solidFill>
              </a:rPr>
              <a:t>X</a:t>
            </a:r>
            <a:r>
              <a:rPr lang="nl-BE" altLang="nl-BE" sz="2400" baseline="0" dirty="0"/>
              <a:t>=0</a:t>
            </a:r>
            <a:endParaRPr lang="nl-BE" altLang="nl-BE" sz="2000" baseline="0" dirty="0"/>
          </a:p>
          <a:p>
            <a:pPr>
              <a:buFontTx/>
              <a:buNone/>
            </a:pP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59551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chemeClr val="bg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chemeClr val="bg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DC2E7B02-6BC2-1947-802C-FAC0A9BD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>
                <a:solidFill>
                  <a:schemeClr val="bg2"/>
                </a:solidFill>
              </a:rPr>
              <a:t>Waarde van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Y</a:t>
            </a:r>
            <a:r>
              <a:rPr lang="nl-BE" altLang="nl-BE" sz="2400" baseline="0" dirty="0">
                <a:solidFill>
                  <a:schemeClr val="bg2"/>
                </a:solidFill>
              </a:rPr>
              <a:t> indien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X</a:t>
            </a:r>
            <a:r>
              <a:rPr lang="nl-BE" altLang="nl-BE" sz="2400" baseline="0" dirty="0">
                <a:solidFill>
                  <a:schemeClr val="bg2"/>
                </a:solidFill>
              </a:rPr>
              <a:t>=0</a:t>
            </a:r>
            <a:endParaRPr lang="nl-BE" altLang="nl-BE" sz="2000" baseline="0" dirty="0">
              <a:solidFill>
                <a:schemeClr val="bg2"/>
              </a:solidFill>
            </a:endParaRPr>
          </a:p>
          <a:p>
            <a:pPr>
              <a:buFontTx/>
              <a:buNone/>
            </a:pPr>
            <a:endParaRPr lang="nl-BE" altLang="nl-BE" sz="2400" baseline="0" dirty="0"/>
          </a:p>
        </p:txBody>
      </p:sp>
      <p:sp>
        <p:nvSpPr>
          <p:cNvPr id="100" name="Rectangle 10">
            <a:extLst>
              <a:ext uri="{FF2B5EF4-FFF2-40B4-BE49-F238E27FC236}">
                <a16:creationId xmlns:a16="http://schemas.microsoft.com/office/drawing/2014/main" id="{1595E978-750D-0744-B5F7-58E29FFA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120" y="3380095"/>
            <a:ext cx="3286125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Slope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3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0">
            <a:extLst>
              <a:ext uri="{FF2B5EF4-FFF2-40B4-BE49-F238E27FC236}">
                <a16:creationId xmlns:a16="http://schemas.microsoft.com/office/drawing/2014/main" id="{6660B1F2-E00E-704F-9D92-D9C0A56B0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0042DBFA-C2BB-CF49-97CA-8FB4126C6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4" name="Rechthoek 103">
            <a:extLst>
              <a:ext uri="{FF2B5EF4-FFF2-40B4-BE49-F238E27FC236}">
                <a16:creationId xmlns:a16="http://schemas.microsoft.com/office/drawing/2014/main" id="{E0D6015F-DDE1-8D42-B351-B9FC8DB0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705" y="3770313"/>
            <a:ext cx="50482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42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9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778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00E5BB0-D2DD-C9D1-05E2-2979D09C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931EABE-31D2-8DFE-DDE2-42180865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3028270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exact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Exacte wetenschappen: meestal </a:t>
            </a:r>
            <a:r>
              <a:rPr lang="nl-BE" altLang="nl-BE" dirty="0"/>
              <a:t>exact</a:t>
            </a:r>
            <a:r>
              <a:rPr lang="nl-BE" altLang="nl-BE" b="0" dirty="0"/>
              <a:t> verband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Y = A + B*X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➡️ Voor elke X, slechts 1 mogelijke Y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705A0EE-F166-1D4B-AB2A-F0CBEC25E1D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43808" y="4509120"/>
            <a:ext cx="2994197" cy="10407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nl-BE" i="1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3396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INexact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95" name="Text Box 2">
            <a:extLst>
              <a:ext uri="{FF2B5EF4-FFF2-40B4-BE49-F238E27FC236}">
                <a16:creationId xmlns:a16="http://schemas.microsoft.com/office/drawing/2014/main" id="{80D8015F-FBAC-7646-9393-1F2C44184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143" y="1959172"/>
            <a:ext cx="3896859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nl-BE" altLang="nl-BE" sz="3600" i="1" baseline="0" dirty="0">
                <a:latin typeface="Times New Roman" panose="02020603050405020304" pitchFamily="18" charset="0"/>
              </a:rPr>
              <a:t>Y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600" i="1" baseline="0" dirty="0">
                <a:latin typeface="Times New Roman" panose="02020603050405020304" pitchFamily="18" charset="0"/>
              </a:rPr>
              <a:t>X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e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endParaRPr lang="en-GB" altLang="nl-BE" sz="3600" i="1" baseline="0" dirty="0"/>
          </a:p>
        </p:txBody>
      </p:sp>
      <p:pic>
        <p:nvPicPr>
          <p:cNvPr id="96" name="Afbeelding 7">
            <a:extLst>
              <a:ext uri="{FF2B5EF4-FFF2-40B4-BE49-F238E27FC236}">
                <a16:creationId xmlns:a16="http://schemas.microsoft.com/office/drawing/2014/main" id="{C8BEBCBB-DBF5-044D-95DF-3425FB73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>
            <a:fillRect/>
          </a:stretch>
        </p:blipFill>
        <p:spPr bwMode="auto">
          <a:xfrm>
            <a:off x="1797256" y="1744948"/>
            <a:ext cx="484663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2">
            <a:extLst>
              <a:ext uri="{FF2B5EF4-FFF2-40B4-BE49-F238E27FC236}">
                <a16:creationId xmlns:a16="http://schemas.microsoft.com/office/drawing/2014/main" id="{008E174D-71F6-5347-8073-3F5D26BC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05" y="2938659"/>
            <a:ext cx="4480287" cy="281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intercept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slope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nl-BE" altLang="nl-BE" sz="3200" i="1" baseline="0" dirty="0">
              <a:latin typeface="Symbol" panose="05050102010706020507" pitchFamily="18" charset="2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e</a:t>
            </a:r>
            <a:r>
              <a:rPr lang="nl-BE" altLang="nl-BE" sz="32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error (ruis, predictiefout,…)</a:t>
            </a:r>
            <a:endParaRPr lang="en-GB" altLang="nl-BE" sz="3200" baseline="0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EF76734B-0F1D-5040-82D7-48A68554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2938659"/>
            <a:ext cx="2830512" cy="1030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 dirty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E08B0F8D-324E-E641-855C-AC7C2D1F2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4134047"/>
            <a:ext cx="2830512" cy="1223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>
                <a:latin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871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88A85-55A4-CA40-8BFC-28878BF1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Terug naar ons voorbeeld…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583415B-B5A7-8341-A266-4227176D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B7AA73D-A1EE-394A-9535-246BA75DB4E4}"/>
              </a:ext>
            </a:extLst>
          </p:cNvPr>
          <p:cNvSpPr txBox="1"/>
          <p:nvPr/>
        </p:nvSpPr>
        <p:spPr>
          <a:xfrm>
            <a:off x="9261117" y="1716650"/>
            <a:ext cx="3474720" cy="1111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+mn-lt"/>
              </a:rPr>
              <a:t>Passende lijn?</a:t>
            </a:r>
            <a:endParaRPr lang="nl-BE" sz="2800" b="1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203036C-CB6A-1A4F-9AB9-C2DC4498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59547" y="1716650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9350E0B-CA71-734E-A40C-123653C0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592" y="1793820"/>
            <a:ext cx="2881312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baseline="0" dirty="0" err="1">
                <a:solidFill>
                  <a:schemeClr val="tx2"/>
                </a:solidFill>
              </a:rPr>
              <a:t>Algemeen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 </a:t>
            </a:r>
            <a:r>
              <a:rPr lang="en-GB" altLang="nl-BE" sz="2000" b="1" baseline="0" dirty="0" err="1">
                <a:solidFill>
                  <a:schemeClr val="tx2"/>
                </a:solidFill>
              </a:rPr>
              <a:t>principe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aseline="0" dirty="0" err="1">
                <a:solidFill>
                  <a:schemeClr val="tx2"/>
                </a:solidFill>
              </a:rPr>
              <a:t>Beste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functie</a:t>
            </a:r>
            <a:r>
              <a:rPr lang="en-GB" altLang="nl-BE" sz="2000" baseline="0" dirty="0">
                <a:solidFill>
                  <a:schemeClr val="tx2"/>
                </a:solidFill>
              </a:rPr>
              <a:t> =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minste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predictiefouten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7E7CCA2-1C27-6640-9C02-BB05CE9AF8ED}"/>
              </a:ext>
            </a:extLst>
          </p:cNvPr>
          <p:cNvSpPr txBox="1"/>
          <p:nvPr/>
        </p:nvSpPr>
        <p:spPr>
          <a:xfrm>
            <a:off x="1357743" y="521670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5 i.p.v. 6,69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F94496F-D8C8-0343-8BEF-38CFFB56E344}"/>
              </a:ext>
            </a:extLst>
          </p:cNvPr>
          <p:cNvSpPr txBox="1"/>
          <p:nvPr/>
        </p:nvSpPr>
        <p:spPr>
          <a:xfrm>
            <a:off x="1287403" y="558246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9 i.p.v. 11,62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314FD1F7-B7A2-6641-A7B1-D72FEA571C4C}"/>
              </a:ext>
            </a:extLst>
          </p:cNvPr>
          <p:cNvSpPr txBox="1"/>
          <p:nvPr/>
        </p:nvSpPr>
        <p:spPr>
          <a:xfrm>
            <a:off x="4619106" y="5214355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12 i.p.v. 8,58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442A3D9-7872-2E44-A95A-69247C272FBE}"/>
              </a:ext>
            </a:extLst>
          </p:cNvPr>
          <p:cNvSpPr txBox="1"/>
          <p:nvPr/>
        </p:nvSpPr>
        <p:spPr>
          <a:xfrm>
            <a:off x="4562833" y="5582462"/>
            <a:ext cx="3075924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16 i.p.v. 14,08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3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A15BF-F1E6-4447-84CD-C00DEB93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lie with statistics?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2C3220-895D-6D49-B3DA-BA12B290D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Tijdelijke aanduiding voor inhoud 4" descr="Cantril_ladder">
            <a:hlinkClick r:id="rId3"/>
            <a:extLst>
              <a:ext uri="{FF2B5EF4-FFF2-40B4-BE49-F238E27FC236}">
                <a16:creationId xmlns:a16="http://schemas.microsoft.com/office/drawing/2014/main" id="{1D0502A1-6105-A740-B457-A736528F1C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893011"/>
            <a:ext cx="6396659" cy="39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lf 5">
            <a:extLst>
              <a:ext uri="{FF2B5EF4-FFF2-40B4-BE49-F238E27FC236}">
                <a16:creationId xmlns:a16="http://schemas.microsoft.com/office/drawing/2014/main" id="{74619457-8172-0446-ACF4-C57D61F8C5C5}"/>
              </a:ext>
            </a:extLst>
          </p:cNvPr>
          <p:cNvSpPr/>
          <p:nvPr/>
        </p:nvSpPr>
        <p:spPr bwMode="auto">
          <a:xfrm>
            <a:off x="7527235" y="1669774"/>
            <a:ext cx="4293704" cy="1881809"/>
          </a:xfrm>
          <a:prstGeom prst="wave">
            <a:avLst>
              <a:gd name="adj1" fmla="val 7570"/>
              <a:gd name="adj2" fmla="val 0"/>
            </a:avLst>
          </a:prstGeom>
          <a:noFill/>
          <a:ln w="3175"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0"/>
              </a:spcAft>
            </a:pPr>
            <a:r>
              <a:rPr lang="nl-NL" sz="1200" i="1" dirty="0">
                <a:solidFill>
                  <a:srgbClr val="FF0000"/>
                </a:solidFill>
                <a:latin typeface="+mn-lt"/>
                <a:ea typeface="MS PGothic" charset="0"/>
              </a:rPr>
              <a:t>Wie kinderen in huis heeft, is doorgaans </a:t>
            </a:r>
            <a:r>
              <a:rPr lang="nl-NL" sz="1200" b="1" i="1" dirty="0">
                <a:solidFill>
                  <a:srgbClr val="FF0000"/>
                </a:solidFill>
                <a:latin typeface="+mn-lt"/>
                <a:ea typeface="MS PGothic" charset="0"/>
              </a:rPr>
              <a:t>iets ongelukkiger </a:t>
            </a:r>
            <a:r>
              <a:rPr lang="nl-NL" sz="1200" i="1" dirty="0">
                <a:solidFill>
                  <a:srgbClr val="FF0000"/>
                </a:solidFill>
                <a:latin typeface="+mn-lt"/>
                <a:ea typeface="MS PGothic" charset="0"/>
              </a:rPr>
              <a:t>dan wie geen kinderen in huis heeft</a:t>
            </a:r>
            <a:r>
              <a:rPr lang="nl-NL" sz="1200" i="1" dirty="0">
                <a:latin typeface="+mn-lt"/>
                <a:ea typeface="MS PGothic" charset="0"/>
              </a:rPr>
              <a:t>. </a:t>
            </a:r>
            <a:r>
              <a:rPr lang="nl-NL" sz="1200" i="1" dirty="0">
                <a:solidFill>
                  <a:srgbClr val="808080"/>
                </a:solidFill>
                <a:latin typeface="+mn-lt"/>
                <a:ea typeface="MS PGothic" charset="0"/>
              </a:rPr>
              <a:t>Dit blijkt uit één van de grootste studies in zijn soort, gisteren gepubliceerd in het wetenschappelijk tijdschrift PNAS. </a:t>
            </a:r>
            <a:r>
              <a:rPr lang="nl-NL" sz="1000" dirty="0">
                <a:solidFill>
                  <a:srgbClr val="808080"/>
                </a:solidFill>
                <a:latin typeface="+mn-lt"/>
                <a:ea typeface="MS PGothic" charset="0"/>
                <a:hlinkClick r:id="rId5"/>
              </a:rPr>
              <a:t>De Morgen – 14/01/2014</a:t>
            </a:r>
            <a:endParaRPr lang="nl-BE" sz="1200" dirty="0"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Golf 6">
            <a:extLst>
              <a:ext uri="{FF2B5EF4-FFF2-40B4-BE49-F238E27FC236}">
                <a16:creationId xmlns:a16="http://schemas.microsoft.com/office/drawing/2014/main" id="{CCB6B3B4-8D1D-4049-928F-541AA570A401}"/>
              </a:ext>
            </a:extLst>
          </p:cNvPr>
          <p:cNvSpPr/>
          <p:nvPr/>
        </p:nvSpPr>
        <p:spPr bwMode="auto">
          <a:xfrm>
            <a:off x="7527235" y="3782346"/>
            <a:ext cx="4293704" cy="1908313"/>
          </a:xfrm>
          <a:prstGeom prst="wave">
            <a:avLst>
              <a:gd name="adj1" fmla="val 6944"/>
              <a:gd name="adj2" fmla="val 0"/>
            </a:avLst>
          </a:prstGeom>
          <a:noFill/>
          <a:ln w="3175"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NL" sz="1100" i="1" dirty="0">
                <a:solidFill>
                  <a:srgbClr val="808080"/>
                </a:solidFill>
                <a:latin typeface="Verdana" charset="0"/>
                <a:ea typeface="MS PGothic" charset="0"/>
              </a:rPr>
              <a:t>Een studie aan de Princeton University, waaraan 1,8 miljoen Amerikanen en meer dan 1 miljoen respondenten uit andere landen hebben deelgenomen, </a:t>
            </a:r>
            <a:r>
              <a:rPr lang="nl-NL" sz="1100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toont aan dat koppels met kinderen </a:t>
            </a:r>
            <a:r>
              <a:rPr lang="nl-NL" sz="1100" b="1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ongeveer even gelukkig </a:t>
            </a:r>
            <a:r>
              <a:rPr lang="nl-NL" sz="1100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zijn als kinderloze stelletjes. </a:t>
            </a:r>
            <a:r>
              <a:rPr lang="nl-NL" sz="900" dirty="0">
                <a:latin typeface="Verdana" charset="0"/>
                <a:ea typeface="MS PGothic" charset="0"/>
                <a:hlinkClick r:id="rId6"/>
              </a:rPr>
              <a:t>De Standaard – 14/01/2014</a:t>
            </a:r>
            <a:endParaRPr lang="nl-BE" sz="11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474B9E-7E0B-4D15-A472-D6E314B68BF0}"/>
              </a:ext>
            </a:extLst>
          </p:cNvPr>
          <p:cNvSpPr txBox="1"/>
          <p:nvPr/>
        </p:nvSpPr>
        <p:spPr>
          <a:xfrm>
            <a:off x="1805940" y="5881973"/>
            <a:ext cx="22098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nl-BE" sz="2800" b="1" i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nl-BE" sz="2800" b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= +/- 3 000 000 </a:t>
            </a:r>
          </a:p>
        </p:txBody>
      </p:sp>
    </p:spTree>
    <p:extLst>
      <p:ext uri="{BB962C8B-B14F-4D97-AF65-F5344CB8AC3E}">
        <p14:creationId xmlns:p14="http://schemas.microsoft.com/office/powerpoint/2010/main" val="287208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</p:spTree>
    <p:extLst>
      <p:ext uri="{BB962C8B-B14F-4D97-AF65-F5344CB8AC3E}">
        <p14:creationId xmlns:p14="http://schemas.microsoft.com/office/powerpoint/2010/main" val="2443765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9C90188-972F-4ECF-9B89-B75D3A82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277" y="5914246"/>
            <a:ext cx="4774994" cy="5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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Rechte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die SSE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minimaliseert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EF3C432-5F91-A0F7-38CF-766FC8EED7FF}"/>
              </a:ext>
            </a:extLst>
          </p:cNvPr>
          <p:cNvSpPr txBox="1"/>
          <p:nvPr/>
        </p:nvSpPr>
        <p:spPr>
          <a:xfrm>
            <a:off x="8559770" y="5573596"/>
            <a:ext cx="3575180" cy="98476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Ordinary Least Squares methode (OLS)</a:t>
            </a:r>
          </a:p>
        </p:txBody>
      </p:sp>
    </p:spTree>
    <p:extLst>
      <p:ext uri="{BB962C8B-B14F-4D97-AF65-F5344CB8AC3E}">
        <p14:creationId xmlns:p14="http://schemas.microsoft.com/office/powerpoint/2010/main" val="158855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12002"/>
              </p:ext>
            </p:extLst>
          </p:nvPr>
        </p:nvGraphicFramePr>
        <p:xfrm>
          <a:off x="10168128" y="207218"/>
          <a:ext cx="1853184" cy="190556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43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24708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73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08216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300" b="1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5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3E5A5CD5-750A-B342-BC2B-F9DD302A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16" y="222105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800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800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blipFill>
                <a:blip r:embed="rId3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917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 nemen we het gemiddelde in de populatie als beste schatting (hier waarde 0)</a:t>
            </a:r>
            <a:endParaRPr lang="nl-BE" sz="2000" b="1" dirty="0">
              <a:latin typeface="+mn-lt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319B0B04-3EA8-F557-CBD9-BD2853993BF2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2DBE8EE0-8EA8-AD4B-C3D2-C3260F8FB8B8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1796653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919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 (we hebben onze regressierechte)</a:t>
            </a: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6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21212" t="-10000" r="-1030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FA50AA5-5FB7-BE18-F3E8-58B2FFA477A7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A5EFA487-2C7E-2594-A9B0-225F098FF614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79514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2000" dirty="0">
                  <a:solidFill>
                    <a:srgbClr val="FF0000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21212" t="-9756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8D690AE-F60A-403D-DBD8-295508F1800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858DE09-0925-867B-5231-709EA9461047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795870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94D2865B-B195-BE02-71BD-CFFD046411D5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0E97C01-31AE-D48B-7EA9-D99EA3DB6180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62766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7020B-8C49-D44F-A7E1-67BFDF74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98B645B-B565-2C43-AA0F-9C5B7346A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Rechthoek 7">
            <a:extLst>
              <a:ext uri="{FF2B5EF4-FFF2-40B4-BE49-F238E27FC236}">
                <a16:creationId xmlns:a16="http://schemas.microsoft.com/office/drawing/2014/main" id="{C071B7D5-9A67-0341-9F97-EAF960793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887" y="2652723"/>
            <a:ext cx="10944226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leveneTest(Resultaat~Academiejaar, data = StatistiekB)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Levene's Test for Homogeneity of Variance (center = median)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Df F value Pr(&gt;F)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group   4  0.5217 0.7199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495                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Model_ANOVA &lt;- aov(Resultaat~Academiejaar,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summary(Model_ANOVA)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 Df Sum Sq Mean Sq F value Pr(&gt;F)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4   36.9   9.217   2.696 0.0303 *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495 1692.1   3.418               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etasq(Model_ANOVA)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Partial eta^2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 0.02132412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           NA</a:t>
            </a:r>
            <a:endParaRPr lang="nl-BE" sz="1100" b="0" dirty="0">
              <a:latin typeface="Courier New" charset="0"/>
              <a:cs typeface="Courier New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0E20F15-869E-D047-86A1-4E2FCB778B81}"/>
              </a:ext>
            </a:extLst>
          </p:cNvPr>
          <p:cNvSpPr/>
          <p:nvPr/>
        </p:nvSpPr>
        <p:spPr bwMode="auto">
          <a:xfrm>
            <a:off x="130243" y="1269632"/>
            <a:ext cx="11929236" cy="114495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5CCCA83-7EAF-E641-8885-F42EB32DE4F1}"/>
              </a:ext>
            </a:extLst>
          </p:cNvPr>
          <p:cNvSpPr txBox="1"/>
          <p:nvPr/>
        </p:nvSpPr>
        <p:spPr>
          <a:xfrm>
            <a:off x="4200939" y="1210921"/>
            <a:ext cx="7871792" cy="1225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significant tussen academiejaren. Het gaat om een klein effect.</a:t>
            </a:r>
          </a:p>
          <a:p>
            <a:pPr marL="342900" indent="-342900"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 variantie in resultaten binnen academiejaren is significant anders</a:t>
            </a:r>
          </a:p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niet significant tussen academiejaren, maar er is wel een klein effect</a:t>
            </a:r>
            <a:r>
              <a:rPr lang="nl-BE" sz="1500" i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9EB58FC-A90E-F64C-98A0-EEE064F66216}"/>
              </a:ext>
            </a:extLst>
          </p:cNvPr>
          <p:cNvSpPr txBox="1"/>
          <p:nvPr/>
        </p:nvSpPr>
        <p:spPr>
          <a:xfrm>
            <a:off x="468422" y="1392941"/>
            <a:ext cx="2886075" cy="430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Welke conclusie is JUIST?</a:t>
            </a:r>
          </a:p>
        </p:txBody>
      </p:sp>
    </p:spTree>
    <p:extLst>
      <p:ext uri="{BB962C8B-B14F-4D97-AF65-F5344CB8AC3E}">
        <p14:creationId xmlns:p14="http://schemas.microsoft.com/office/powerpoint/2010/main" val="930669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lvl="1"/>
            <a:r>
              <a:rPr lang="nl-BE" b="1" dirty="0">
                <a:solidFill>
                  <a:schemeClr val="accent3"/>
                </a:solidFill>
              </a:rPr>
              <a:t>TSS</a:t>
            </a:r>
            <a:r>
              <a:rPr lang="nl-BE" dirty="0"/>
              <a:t>: onafhankelijk van model/regressielijn</a:t>
            </a:r>
          </a:p>
          <a:p>
            <a:pPr lvl="1"/>
            <a:r>
              <a:rPr lang="nl-BE" u="sng" dirty="0"/>
              <a:t>Doel</a:t>
            </a:r>
            <a:r>
              <a:rPr lang="nl-BE" dirty="0"/>
              <a:t>:</a:t>
            </a:r>
          </a:p>
          <a:p>
            <a:pPr lvl="2"/>
            <a:r>
              <a:rPr lang="nl-BE" b="1" dirty="0">
                <a:solidFill>
                  <a:schemeClr val="accent2"/>
                </a:solidFill>
              </a:rPr>
              <a:t>SSE</a:t>
            </a:r>
            <a:r>
              <a:rPr lang="nl-BE" dirty="0"/>
              <a:t> </a:t>
            </a:r>
            <a:r>
              <a:rPr lang="nl-BE" b="1" dirty="0">
                <a:solidFill>
                  <a:srgbClr val="FF0000"/>
                </a:solidFill>
              </a:rPr>
              <a:t>zo klein mogelijk</a:t>
            </a:r>
          </a:p>
          <a:p>
            <a:pPr lvl="2"/>
            <a:r>
              <a:rPr lang="nl-BE" b="1" dirty="0">
                <a:solidFill>
                  <a:schemeClr val="accent6"/>
                </a:solidFill>
              </a:rPr>
              <a:t>RSS zo groot mogelijk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/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</m:t>
                        </m:r>
                      </m:e>
                      <m:sup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nl-BE" sz="4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𝑅𝑆𝑆</m:t>
                        </m:r>
                      </m:num>
                      <m:den>
                        <m:r>
                          <a:rPr lang="nl-BE" sz="4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𝑇𝑆𝑆</m:t>
                        </m:r>
                      </m:den>
                    </m:f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blipFill>
                <a:blip r:embed="rId9"/>
                <a:stretch>
                  <a:fillRect l="-45455" t="-6250" r="-351515" b="-19062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E034BCC7-E475-5E3A-8930-9C96513A988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54077257-D117-118D-F22F-4A85BFF8B9AF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695089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  <a:p>
            <a:r>
              <a:rPr lang="nl-BE" dirty="0"/>
              <a:t>Methode 2: </a:t>
            </a:r>
          </a:p>
          <a:p>
            <a:pPr lvl="1"/>
            <a:r>
              <a:rPr lang="nl-BE" dirty="0"/>
              <a:t>determinatiecoëfficiënt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pPr lvl="1"/>
            <a:r>
              <a:rPr lang="en-GB" altLang="nl-BE" dirty="0"/>
              <a:t>% van de </a:t>
            </a:r>
            <a:r>
              <a:rPr lang="en-GB" altLang="nl-BE" dirty="0" err="1"/>
              <a:t>variantie</a:t>
            </a:r>
            <a:r>
              <a:rPr lang="en-GB" altLang="nl-BE" dirty="0"/>
              <a:t> in </a:t>
            </a:r>
            <a:r>
              <a:rPr lang="nl-BE" altLang="nl-BE" b="1" dirty="0">
                <a:solidFill>
                  <a:srgbClr val="105F03"/>
                </a:solidFill>
              </a:rPr>
              <a:t>Y</a:t>
            </a:r>
            <a:r>
              <a:rPr lang="en-GB" altLang="nl-BE" dirty="0"/>
              <a:t> </a:t>
            </a:r>
            <a:r>
              <a:rPr lang="en-GB" altLang="nl-BE" dirty="0" err="1"/>
              <a:t>voorspeld</a:t>
            </a:r>
            <a:r>
              <a:rPr lang="en-GB" altLang="nl-BE" dirty="0"/>
              <a:t> door </a:t>
            </a:r>
            <a:r>
              <a:rPr lang="nl-BE" altLang="nl-BE" b="1" dirty="0">
                <a:solidFill>
                  <a:srgbClr val="7E002F"/>
                </a:solidFill>
              </a:rPr>
              <a:t>X</a:t>
            </a:r>
            <a:endParaRPr lang="nl-BE" baseline="300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FF1606-D3A9-7A4F-948A-756BB768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64411"/>
              </p:ext>
            </p:extLst>
          </p:nvPr>
        </p:nvGraphicFramePr>
        <p:xfrm>
          <a:off x="3076821" y="3805237"/>
          <a:ext cx="6320398" cy="243205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9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kumimoji="0" lang="nl-BE" altLang="nl-BE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Cohen</a:t>
                      </a:r>
                      <a:r>
                        <a:rPr kumimoji="0" lang="nl-BE" altLang="nl-NL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kumimoji="0" lang="nl-BE" altLang="nl-BE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vuistregel</a:t>
                      </a:r>
                      <a:endParaRPr kumimoji="0" lang="nl-BE" altLang="nl-BE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≥ 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Groot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0.06-0.14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Medium 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0.01-0.06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Klein</a:t>
                      </a:r>
                      <a:endParaRPr kumimoji="0" lang="nl-BE" altLang="nl-B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≤ 0.01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Verwaarloosbaar effect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91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8520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59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63285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23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plot(StatistiekB$Autonome_mot, StatistiekB$Resultaat,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xlab = "Autonome motivatie", ylab = "Resultaat", col = "blue")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abline(reg = Model1)</a:t>
            </a:r>
          </a:p>
          <a:p>
            <a:pPr marL="0" indent="0">
              <a:buNone/>
            </a:pPr>
            <a:endParaRPr lang="nl-BE" sz="12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58107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/>
                        <a:t>Visueel voorstellen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DEB5CB8A-210C-3545-A84F-39E31A4D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57" y="2258842"/>
            <a:ext cx="5918906" cy="3311964"/>
          </a:xfrm>
          <a:prstGeom prst="rect">
            <a:avLst/>
          </a:prstGeom>
        </p:spPr>
      </p:pic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E9834367-2BE4-8A4B-A3A1-0709D9CB4FD1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929DC46-0501-0B49-8238-D99290C5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672" y="5169778"/>
            <a:ext cx="3850577" cy="4291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plot(Gegevens$x, Gegevens$y)</a:t>
            </a:r>
          </a:p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abline(reg=Model1</a:t>
            </a: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1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Bivariate regressieanalyse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Intercept + slope</a:t>
            </a:r>
          </a:p>
          <a:p>
            <a:r>
              <a:rPr lang="nl-BE" dirty="0"/>
              <a:t>Statistische significantie parameters?</a:t>
            </a:r>
          </a:p>
          <a:p>
            <a:r>
              <a:rPr lang="nl-BE" dirty="0"/>
              <a:t>Model fit?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r>
              <a:rPr lang="nl-BE" dirty="0"/>
              <a:t>Statistische significantie model?</a:t>
            </a:r>
          </a:p>
          <a:p>
            <a:r>
              <a:rPr lang="nl-BE" dirty="0"/>
              <a:t>(Visualisatie a.d.h.v. scatterplot met regressielijn)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Hoofdstuk rond meervoudige regressieanalyse en assumpties bij regressieanalyse doornemen</a:t>
            </a:r>
          </a:p>
          <a:p>
            <a:r>
              <a:rPr lang="nl-BE" dirty="0"/>
              <a:t>Bijhorende videolessen bekijken</a:t>
            </a:r>
          </a:p>
          <a:p>
            <a:r>
              <a:rPr lang="nl-BE" dirty="0"/>
              <a:t>Script!</a:t>
            </a:r>
          </a:p>
          <a:p>
            <a:endParaRPr lang="nl-BE" dirty="0"/>
          </a:p>
          <a:p>
            <a:r>
              <a:rPr lang="nl-BE" dirty="0"/>
              <a:t>ZSO 5 en 6</a:t>
            </a:r>
          </a:p>
        </p:txBody>
      </p:sp>
    </p:spTree>
    <p:extLst>
      <p:ext uri="{BB962C8B-B14F-4D97-AF65-F5344CB8AC3E}">
        <p14:creationId xmlns:p14="http://schemas.microsoft.com/office/powerpoint/2010/main" val="16182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20528" b="-2052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1F63C3F8-5E7D-8F46-B590-8CD68EB598CD}"/>
              </a:ext>
            </a:extLst>
          </p:cNvPr>
          <p:cNvSpPr/>
          <p:nvPr/>
        </p:nvSpPr>
        <p:spPr bwMode="auto">
          <a:xfrm>
            <a:off x="623887" y="3235569"/>
            <a:ext cx="2546252" cy="12044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0451B65-2E3E-994C-A567-9D74AC2604C6}"/>
              </a:ext>
            </a:extLst>
          </p:cNvPr>
          <p:cNvSpPr txBox="1"/>
          <p:nvPr/>
        </p:nvSpPr>
        <p:spPr>
          <a:xfrm>
            <a:off x="1111347" y="4951828"/>
            <a:ext cx="10832123" cy="11254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faalangst en autonome motivatie samen?</a:t>
            </a:r>
          </a:p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autonome motivatie en interesse samen?</a:t>
            </a:r>
          </a:p>
          <a:p>
            <a:pPr algn="l"/>
            <a:endParaRPr lang="nl-BE" sz="2800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0ADED-82C5-1747-844A-29C0DBC8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Visueel nagaan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59A7160-419B-6A4B-9D6E-02FA550F1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22FDC0-A4D8-A542-BBC1-5C74DA53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sz="1400" dirty="0">
              <a:ea typeface="ＭＳ Ｐゴシック" charset="-128"/>
              <a:cs typeface="ＭＳ Ｐゴシック" pitchFamily="-111" charset="-128"/>
            </a:endParaRPr>
          </a:p>
          <a:p>
            <a:pPr>
              <a:spcBef>
                <a:spcPts val="0"/>
              </a:spcBef>
              <a:defRPr/>
            </a:pPr>
            <a:r>
              <a:rPr lang="nl-BE" dirty="0">
                <a:ea typeface="ＭＳ Ｐゴシック" charset="-128"/>
                <a:cs typeface="ＭＳ Ｐゴシック" pitchFamily="-111" charset="-128"/>
              </a:rPr>
              <a:t>Indien vermoeden causaliteit </a:t>
            </a:r>
            <a:r>
              <a:rPr lang="nl-BE" sz="1600" dirty="0">
                <a:ea typeface="ＭＳ Ｐゴシック" charset="-128"/>
                <a:cs typeface="ＭＳ Ｐゴシック" pitchFamily="-111" charset="-128"/>
              </a:rPr>
              <a:t>(ook al staat dat niet in de onderzoeksvraag zelf)</a:t>
            </a:r>
            <a:r>
              <a:rPr lang="nl-BE" sz="2400" dirty="0">
                <a:ea typeface="ＭＳ Ｐゴシック" charset="-128"/>
                <a:cs typeface="ＭＳ Ｐゴシック" pitchFamily="-111" charset="-128"/>
              </a:rPr>
              <a:t>:</a:t>
            </a: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i="1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 X-as: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onafhankelijke variabele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 Y-as: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afhankelijke variabele</a:t>
            </a:r>
            <a:endParaRPr lang="nl-BE" sz="2400" b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9C77CBA-F16A-4142-97AD-D333E368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9196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F64033-C93B-473D-A003-5A50047DA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B9CE59-5EAD-4028-B644-D15F631B81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0706A-AC24-4388-8FEC-96752209316E}">
  <ds:schemaRefs>
    <ds:schemaRef ds:uri="http://purl.org/dc/terms/"/>
    <ds:schemaRef ds:uri="6b30ab21-c247-4d68-a057-2d2e000e95f9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10924</TotalTime>
  <Words>3090</Words>
  <Application>Microsoft Macintosh PowerPoint</Application>
  <PresentationFormat>Breedbeeld</PresentationFormat>
  <Paragraphs>815</Paragraphs>
  <Slides>57</Slides>
  <Notes>54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15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57</vt:i4>
      </vt:variant>
    </vt:vector>
  </HeadingPairs>
  <TitlesOfParts>
    <vt:vector size="76" baseType="lpstr">
      <vt:lpstr>ＭＳ Ｐゴシック</vt:lpstr>
      <vt:lpstr>Arial</vt:lpstr>
      <vt:lpstr>Calibri</vt:lpstr>
      <vt:lpstr>Calibri Light</vt:lpstr>
      <vt:lpstr>Cambria</vt:lpstr>
      <vt:lpstr>Cambria Math</vt:lpstr>
      <vt:lpstr>Courier New</vt:lpstr>
      <vt:lpstr>Gotham</vt:lpstr>
      <vt:lpstr>ITC Officina Sans Std Book</vt:lpstr>
      <vt:lpstr>StarSymbol</vt:lpstr>
      <vt:lpstr>Symbol</vt:lpstr>
      <vt:lpstr>Times New Roman</vt:lpstr>
      <vt:lpstr>Trebuchet MS</vt:lpstr>
      <vt:lpstr>Verdana</vt:lpstr>
      <vt:lpstr>Wingdings</vt:lpstr>
      <vt:lpstr>UAntwerpen-inhoud</vt:lpstr>
      <vt:lpstr>UAntwerpen_titelslide</vt:lpstr>
      <vt:lpstr>Vergelijking</vt:lpstr>
      <vt:lpstr>Werkblad</vt:lpstr>
      <vt:lpstr>Statistiek B – contactmoment 3</vt:lpstr>
      <vt:lpstr>PowerPoint-presentatie</vt:lpstr>
      <vt:lpstr>Te.   ugblik   </vt:lpstr>
      <vt:lpstr>How to lie with statistics?</vt:lpstr>
      <vt:lpstr>Conclusies?</vt:lpstr>
      <vt:lpstr>Correlaties</vt:lpstr>
      <vt:lpstr>Tussen welke variabelen kan je een correlatie nagaan?</vt:lpstr>
      <vt:lpstr>Tussen welke variabelen kan je een correlatie nagaan?</vt:lpstr>
      <vt:lpstr>Visueel nagaan van een verband</vt:lpstr>
      <vt:lpstr>Richting en sterkte van een verband</vt:lpstr>
      <vt:lpstr>Voorbeelden?</vt:lpstr>
      <vt:lpstr>Voorbeelden?</vt:lpstr>
      <vt:lpstr>Principe achter covariantie</vt:lpstr>
      <vt:lpstr>Principe achter covariantie</vt:lpstr>
      <vt:lpstr>Principe achter covariantie</vt:lpstr>
      <vt:lpstr>Principe achter covariantie</vt:lpstr>
      <vt:lpstr>Principe achter covariantie</vt:lpstr>
      <vt:lpstr>Interpretatie van covariantie</vt:lpstr>
      <vt:lpstr>Interpretatie van covariantie</vt:lpstr>
      <vt:lpstr>Pearson correlatie (rxy)</vt:lpstr>
      <vt:lpstr>Pearson correlatie (rxy)</vt:lpstr>
      <vt:lpstr>Interpretatie effectgrootte</vt:lpstr>
      <vt:lpstr>Veel correlaties in R  (OLP2 functies)</vt:lpstr>
      <vt:lpstr>Veel correlaties plotten in R</vt:lpstr>
      <vt:lpstr>Correlaties samengevat…</vt:lpstr>
      <vt:lpstr>Bivariate regressieanalyse</vt:lpstr>
      <vt:lpstr>Een voorbeeld</vt:lpstr>
      <vt:lpstr>Correlatie</vt:lpstr>
      <vt:lpstr>Functies</vt:lpstr>
      <vt:lpstr>Functies</vt:lpstr>
      <vt:lpstr>Functies</vt:lpstr>
      <vt:lpstr>Functies</vt:lpstr>
      <vt:lpstr>Functies</vt:lpstr>
      <vt:lpstr>Functies</vt:lpstr>
      <vt:lpstr>Functies</vt:lpstr>
      <vt:lpstr>Functies: exact</vt:lpstr>
      <vt:lpstr>Functies: INexact verband</vt:lpstr>
      <vt:lpstr>Terug naar ons voorbeeld…</vt:lpstr>
      <vt:lpstr>Welke functie past het best?</vt:lpstr>
      <vt:lpstr>Welke functie past het best?</vt:lpstr>
      <vt:lpstr>Welke functie past het best?</vt:lpstr>
      <vt:lpstr>   egressie</vt:lpstr>
      <vt:lpstr>   egressie</vt:lpstr>
      <vt:lpstr>   egressie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   egressie</vt:lpstr>
      <vt:lpstr>   egressie</vt:lpstr>
      <vt:lpstr>   egressie</vt:lpstr>
      <vt:lpstr>Bivariate regressieanalyse samengevat…</vt:lpstr>
      <vt:lpstr>Huiswerk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250</cp:revision>
  <cp:lastPrinted>2021-02-10T11:32:39Z</cp:lastPrinted>
  <dcterms:created xsi:type="dcterms:W3CDTF">2020-12-07T09:05:54Z</dcterms:created>
  <dcterms:modified xsi:type="dcterms:W3CDTF">2025-03-14T12:45:15Z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